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2"/>
  </p:notesMasterIdLst>
  <p:sldIdLst>
    <p:sldId id="256" r:id="rId2"/>
    <p:sldId id="270" r:id="rId3"/>
    <p:sldId id="266" r:id="rId4"/>
    <p:sldId id="267" r:id="rId5"/>
    <p:sldId id="268" r:id="rId6"/>
    <p:sldId id="269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836" autoAdjust="0"/>
  </p:normalViewPr>
  <p:slideViewPr>
    <p:cSldViewPr snapToGrid="0">
      <p:cViewPr varScale="1">
        <p:scale>
          <a:sx n="66" d="100"/>
          <a:sy n="66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F2043B6-12F3-43C7-B4E1-B16E823B2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11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0CC1FF-9D04-4DF2-9DDB-1CFED7141C32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F8DF-101B-4E94-B1E4-CC0AD49E8458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F8DF-101B-4E94-B1E4-CC0AD49E8458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F8DF-101B-4E94-B1E4-CC0AD49E8458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F8DF-101B-4E94-B1E4-CC0AD49E8458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F8DF-101B-4E94-B1E4-CC0AD49E8458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F8DF-101B-4E94-B1E4-CC0AD49E8458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F8DF-101B-4E94-B1E4-CC0AD49E8458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F8DF-101B-4E94-B1E4-CC0AD49E8458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F8DF-101B-4E94-B1E4-CC0AD49E8458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8C169-5A42-4F5F-8DEC-60E02A457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58217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9805-3E83-4BE5-AB1B-846D5DDA6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7993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CC355-83CF-4B6C-9752-C2F4FE25B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44563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413F6-AAD2-4399-9A10-D8B334D46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2231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65D15-3158-4C9B-8CFC-653510F4C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07361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57EED-218D-454B-9C80-3C3B7E983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57621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1DEF9-9F6F-41B4-BA06-8728CF53A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5530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DC48B-E0FB-4E80-8B09-682E02541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4039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E7887-5264-4137-A382-11C848640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684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23990-1C4B-4FC9-B40A-72BBFCC7F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1001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AE9CB-6FC1-41E3-B3D7-941890DEC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399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09825FC4-8096-4153-A778-BAB3CCA59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4833938" y="5551489"/>
            <a:ext cx="396171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 smtClean="0">
                <a:latin typeface="Comic Sans MS" pitchFamily="66" charset="0"/>
              </a:rPr>
              <a:t>©2014 </a:t>
            </a:r>
            <a:r>
              <a:rPr lang="en-US" altLang="en-US" sz="2000" dirty="0">
                <a:latin typeface="Comic Sans MS" pitchFamily="66" charset="0"/>
              </a:rPr>
              <a:t>Caryn Dingman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Comic Sans MS" pitchFamily="66" charset="0"/>
              </a:rPr>
              <a:t>www.mrsdingman.com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1794" y="434975"/>
            <a:ext cx="8309632" cy="2147888"/>
          </a:xfrm>
        </p:spPr>
        <p:txBody>
          <a:bodyPr/>
          <a:lstStyle/>
          <a:p>
            <a:pPr eaLnBrk="1" hangingPunct="1"/>
            <a: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  <a:t>Math Vocabulary</a:t>
            </a:r>
            <a:b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>Numbers and Operations </a:t>
            </a:r>
            <a:r>
              <a:rPr lang="en-US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M05.A-F</a:t>
            </a:r>
            <a:r>
              <a:rPr lang="en-US" dirty="0" smtClean="0"/>
              <a:t> </a:t>
            </a: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  <a:t>add </a:t>
            </a:r>
            <a: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  <a:t>&amp; subtract </a:t>
            </a:r>
            <a: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  <a:t>fractions </a:t>
            </a:r>
            <a: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  <a:t>&amp; </a:t>
            </a:r>
            <a: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  <a:t>mixed numbers</a:t>
            </a:r>
            <a: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en-US" altLang="en-US" sz="1800" b="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80138" y="2703514"/>
            <a:ext cx="6105087" cy="12536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Aligning with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Pennsylvania Department of Education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Core Assessment Anchors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and enVision Math Textbook Topic </a:t>
            </a:r>
            <a:r>
              <a:rPr lang="en-US" altLang="en-US" sz="2000" dirty="0" smtClean="0">
                <a:latin typeface="Comic Sans MS" pitchFamily="66" charset="0"/>
              </a:rPr>
              <a:t>10</a:t>
            </a:r>
            <a:endParaRPr lang="en-US" altLang="en-US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5CA6F-7598-4303-B53D-7496CB1909C7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719263" y="145824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 smtClean="0">
                <a:latin typeface="Comic Sans MS" pitchFamily="66" charset="0"/>
              </a:rPr>
              <a:t>subtracting mixed numbers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501464" y="948576"/>
            <a:ext cx="7663173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</a:t>
            </a:r>
            <a:r>
              <a:rPr lang="en-US" altLang="en-US" sz="3200" dirty="0">
                <a:latin typeface="Comic Sans MS" pitchFamily="66" charset="0"/>
              </a:rPr>
              <a:t>i</a:t>
            </a:r>
            <a:r>
              <a:rPr lang="en-US" altLang="en-US" sz="3200" dirty="0" smtClean="0">
                <a:latin typeface="Comic Sans MS" pitchFamily="66" charset="0"/>
              </a:rPr>
              <a:t>f the </a:t>
            </a:r>
            <a:r>
              <a:rPr lang="en-US" altLang="en-US" sz="3200" dirty="0" smtClean="0">
                <a:latin typeface="Comic Sans MS" pitchFamily="66" charset="0"/>
              </a:rPr>
              <a:t>denominators are DIFFERENT: 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dirty="0" smtClean="0">
                <a:latin typeface="Comic Sans MS" pitchFamily="66" charset="0"/>
              </a:rPr>
              <a:t>©2014 </a:t>
            </a:r>
            <a:r>
              <a:rPr lang="en-US" altLang="en-US" sz="1200" dirty="0">
                <a:latin typeface="Comic Sans MS" pitchFamily="66" charset="0"/>
              </a:rPr>
              <a:t>Caryn Dingman </a:t>
            </a:r>
            <a:endParaRPr lang="en-US" altLang="en-US" sz="1200" dirty="0" smtClean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200" dirty="0" smtClean="0">
                <a:latin typeface="Comic Sans MS" pitchFamily="66" charset="0"/>
              </a:rPr>
              <a:t>www.mrsdingman.com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49788" y="6399885"/>
            <a:ext cx="35480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200" dirty="0">
                <a:latin typeface="Comic Sans MS" pitchFamily="66" charset="0"/>
              </a:rPr>
              <a:t>enVision Topic </a:t>
            </a:r>
            <a:r>
              <a:rPr lang="en-US" altLang="en-US" sz="1200" dirty="0" smtClean="0">
                <a:latin typeface="Comic Sans MS" pitchFamily="66" charset="0"/>
              </a:rPr>
              <a:t>10</a:t>
            </a:r>
            <a:endParaRPr lang="en-US" altLang="en-US" sz="12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200" dirty="0">
                <a:latin typeface="Comic Sans MS" pitchFamily="66" charset="0"/>
              </a:rPr>
              <a:t>PA </a:t>
            </a:r>
            <a:r>
              <a:rPr lang="en-US" altLang="en-US" sz="1200" dirty="0" smtClean="0">
                <a:latin typeface="Comic Sans MS" pitchFamily="66" charset="0"/>
              </a:rPr>
              <a:t>Core Assessment </a:t>
            </a:r>
            <a:r>
              <a:rPr lang="en-US" altLang="en-US" sz="1200" dirty="0">
                <a:latin typeface="Comic Sans MS" pitchFamily="66" charset="0"/>
              </a:rPr>
              <a:t>Anchor </a:t>
            </a:r>
            <a:r>
              <a:rPr lang="en-US" altLang="en-US" sz="1200" dirty="0" smtClean="0">
                <a:latin typeface="Comic Sans MS" pitchFamily="66" charset="0"/>
              </a:rPr>
              <a:t>MO5.A-F</a:t>
            </a:r>
            <a:endParaRPr lang="en-US" altLang="en-US" sz="1200" dirty="0">
              <a:latin typeface="Comic Sans MS" pitchFamily="66" charset="0"/>
            </a:endParaRPr>
          </a:p>
        </p:txBody>
      </p:sp>
      <p:pic>
        <p:nvPicPr>
          <p:cNvPr id="9222" name="Picture 6" descr="http://www.homeschoolmath.net/teaching/f/images/subtract-columns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819" y="1948467"/>
            <a:ext cx="13906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://00.edu-cdn.com/files/static/mcgrawhill-images/9780071439312/f0061-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151" y="1948467"/>
            <a:ext cx="15811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263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5CA6F-7598-4303-B53D-7496CB1909C7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719263" y="145824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l</a:t>
            </a:r>
            <a:r>
              <a:rPr lang="en-US" altLang="en-US" sz="4000" dirty="0" smtClean="0">
                <a:latin typeface="Comic Sans MS" pitchFamily="66" charset="0"/>
              </a:rPr>
              <a:t>east common multiple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631949" y="975398"/>
            <a:ext cx="7553325" cy="44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latin typeface="Comic Sans MS" pitchFamily="66" charset="0"/>
              </a:rPr>
              <a:t>* </a:t>
            </a:r>
            <a:r>
              <a:rPr lang="en-US" altLang="en-US" sz="2800" dirty="0">
                <a:latin typeface="Comic Sans MS" pitchFamily="66" charset="0"/>
              </a:rPr>
              <a:t>a</a:t>
            </a:r>
            <a:r>
              <a:rPr lang="en-US" altLang="en-US" sz="2800" dirty="0" smtClean="0">
                <a:latin typeface="Comic Sans MS" pitchFamily="66" charset="0"/>
              </a:rPr>
              <a:t>lso called LCM</a:t>
            </a:r>
            <a:endParaRPr lang="en-US" altLang="en-US" sz="2800" dirty="0">
              <a:latin typeface="Comic Sans MS" pitchFamily="66" charset="0"/>
            </a:endParaRP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673224" y="1674019"/>
            <a:ext cx="751205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omic Sans MS" pitchFamily="66" charset="0"/>
              </a:rPr>
              <a:t>* </a:t>
            </a:r>
            <a:r>
              <a:rPr lang="en-US" altLang="en-US" sz="2800" dirty="0">
                <a:latin typeface="Comic Sans MS" pitchFamily="66" charset="0"/>
              </a:rPr>
              <a:t>l</a:t>
            </a:r>
            <a:r>
              <a:rPr lang="en-US" altLang="en-US" sz="2800" dirty="0" smtClean="0">
                <a:latin typeface="Comic Sans MS" pitchFamily="66" charset="0"/>
              </a:rPr>
              <a:t>ist products of both denominators</a:t>
            </a:r>
            <a:endParaRPr lang="en-US" altLang="en-US" sz="2800" dirty="0"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smtClean="0">
                <a:latin typeface="Comic Sans MS" pitchFamily="66" charset="0"/>
              </a:rPr>
              <a:t>©2014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10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73224" y="2341519"/>
            <a:ext cx="7512050" cy="44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omic Sans MS" pitchFamily="66" charset="0"/>
              </a:rPr>
              <a:t>* </a:t>
            </a:r>
            <a:r>
              <a:rPr lang="en-US" altLang="en-US" sz="2800" dirty="0">
                <a:latin typeface="Comic Sans MS" pitchFamily="66" charset="0"/>
              </a:rPr>
              <a:t>s</a:t>
            </a:r>
            <a:r>
              <a:rPr lang="en-US" altLang="en-US" sz="2800" dirty="0" smtClean="0">
                <a:latin typeface="Comic Sans MS" pitchFamily="66" charset="0"/>
              </a:rPr>
              <a:t>mallest product in both lists is LCM</a:t>
            </a:r>
            <a:endParaRPr lang="en-US" altLang="en-US" sz="2800" dirty="0">
              <a:latin typeface="Comic Sans MS" pitchFamily="66" charset="0"/>
            </a:endParaRPr>
          </a:p>
        </p:txBody>
      </p:sp>
      <p:pic>
        <p:nvPicPr>
          <p:cNvPr id="5122" name="Picture 2" descr="http://www.math.com/school/subject1/images/SIU3L3G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103" y="2989635"/>
            <a:ext cx="3279458" cy="235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mathsisfun.com/images/lc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129" y="4950052"/>
            <a:ext cx="4530566" cy="135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505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  <p:bldP spid="11469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5CA6F-7598-4303-B53D-7496CB1909C7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719263" y="145824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 smtClean="0">
                <a:latin typeface="Comic Sans MS" pitchFamily="66" charset="0"/>
              </a:rPr>
              <a:t>a</a:t>
            </a:r>
            <a:r>
              <a:rPr lang="en-US" altLang="en-US" sz="4000" dirty="0" smtClean="0">
                <a:latin typeface="Comic Sans MS" pitchFamily="66" charset="0"/>
              </a:rPr>
              <a:t>dding fractions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611312" y="736242"/>
            <a:ext cx="7553325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</a:t>
            </a:r>
            <a:r>
              <a:rPr lang="en-US" altLang="en-US" sz="3200" dirty="0">
                <a:latin typeface="Comic Sans MS" pitchFamily="66" charset="0"/>
              </a:rPr>
              <a:t>i</a:t>
            </a:r>
            <a:r>
              <a:rPr lang="en-US" altLang="en-US" sz="3200" dirty="0" smtClean="0">
                <a:latin typeface="Comic Sans MS" pitchFamily="66" charset="0"/>
              </a:rPr>
              <a:t>f the </a:t>
            </a:r>
            <a:r>
              <a:rPr lang="en-US" altLang="en-US" sz="3200" dirty="0" smtClean="0">
                <a:latin typeface="Comic Sans MS" pitchFamily="66" charset="0"/>
              </a:rPr>
              <a:t>denominators are the SAME: 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652587" y="1434863"/>
            <a:ext cx="751205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omic Sans MS" pitchFamily="66" charset="0"/>
              </a:rPr>
              <a:t>* </a:t>
            </a:r>
            <a:r>
              <a:rPr lang="en-US" altLang="en-US" sz="2800" dirty="0">
                <a:latin typeface="Comic Sans MS" pitchFamily="66" charset="0"/>
              </a:rPr>
              <a:t>a</a:t>
            </a:r>
            <a:r>
              <a:rPr lang="en-US" altLang="en-US" sz="2800" dirty="0" smtClean="0">
                <a:latin typeface="Comic Sans MS" pitchFamily="66" charset="0"/>
              </a:rPr>
              <a:t>dd the numerators</a:t>
            </a:r>
            <a:endParaRPr lang="en-US" altLang="en-US" sz="2800" dirty="0"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smtClean="0">
                <a:latin typeface="Comic Sans MS" pitchFamily="66" charset="0"/>
              </a:rPr>
              <a:t>©2014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10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52587" y="2102363"/>
            <a:ext cx="7512050" cy="44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omic Sans MS" pitchFamily="66" charset="0"/>
              </a:rPr>
              <a:t>* </a:t>
            </a:r>
            <a:r>
              <a:rPr lang="en-US" altLang="en-US" sz="2800" dirty="0">
                <a:latin typeface="Comic Sans MS" pitchFamily="66" charset="0"/>
              </a:rPr>
              <a:t>l</a:t>
            </a:r>
            <a:r>
              <a:rPr lang="en-US" altLang="en-US" sz="2800" dirty="0" smtClean="0">
                <a:latin typeface="Comic Sans MS" pitchFamily="66" charset="0"/>
              </a:rPr>
              <a:t>eave the denominators the same</a:t>
            </a:r>
            <a:endParaRPr lang="en-US" altLang="en-US" sz="28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715" y="2726341"/>
            <a:ext cx="345186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image.mathcaptain.com/cms/images/88/like-fractions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974" y="4645933"/>
            <a:ext cx="3406140" cy="150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  <p:bldP spid="11469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5CA6F-7598-4303-B53D-7496CB1909C7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719263" y="145824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 smtClean="0">
                <a:latin typeface="Comic Sans MS" pitchFamily="66" charset="0"/>
              </a:rPr>
              <a:t>a</a:t>
            </a:r>
            <a:r>
              <a:rPr lang="en-US" altLang="en-US" sz="4000" dirty="0" smtClean="0">
                <a:latin typeface="Comic Sans MS" pitchFamily="66" charset="0"/>
              </a:rPr>
              <a:t>dding fractions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501464" y="948576"/>
            <a:ext cx="7663173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</a:t>
            </a:r>
            <a:r>
              <a:rPr lang="en-US" altLang="en-US" sz="3200" dirty="0">
                <a:latin typeface="Comic Sans MS" pitchFamily="66" charset="0"/>
              </a:rPr>
              <a:t>i</a:t>
            </a:r>
            <a:r>
              <a:rPr lang="en-US" altLang="en-US" sz="3200" dirty="0" smtClean="0">
                <a:latin typeface="Comic Sans MS" pitchFamily="66" charset="0"/>
              </a:rPr>
              <a:t>f the </a:t>
            </a:r>
            <a:r>
              <a:rPr lang="en-US" altLang="en-US" sz="3200" dirty="0" smtClean="0">
                <a:latin typeface="Comic Sans MS" pitchFamily="66" charset="0"/>
              </a:rPr>
              <a:t>denominators are DIFFERENT: 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719263" y="2131548"/>
            <a:ext cx="7512050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Comic Sans MS" pitchFamily="66" charset="0"/>
              </a:rPr>
              <a:t>* </a:t>
            </a:r>
            <a:r>
              <a:rPr lang="en-US" altLang="en-US" sz="2400" dirty="0" smtClean="0">
                <a:latin typeface="Comic Sans MS" pitchFamily="66" charset="0"/>
              </a:rPr>
              <a:t>once denominators are the same, add numerators</a:t>
            </a:r>
            <a:endParaRPr lang="en-US" altLang="en-US" sz="2400" dirty="0"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smtClean="0">
                <a:latin typeface="Comic Sans MS" pitchFamily="66" charset="0"/>
              </a:rPr>
              <a:t>©2014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10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52587" y="1622921"/>
            <a:ext cx="3287402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latin typeface="Comic Sans MS" pitchFamily="66" charset="0"/>
              </a:rPr>
              <a:t>* </a:t>
            </a:r>
            <a:r>
              <a:rPr lang="en-US" altLang="en-US" sz="2400" dirty="0">
                <a:latin typeface="Comic Sans MS" pitchFamily="66" charset="0"/>
              </a:rPr>
              <a:t>f</a:t>
            </a:r>
            <a:r>
              <a:rPr lang="en-US" altLang="en-US" sz="2400" dirty="0" smtClean="0">
                <a:latin typeface="Comic Sans MS" pitchFamily="66" charset="0"/>
              </a:rPr>
              <a:t>ind the LCM</a:t>
            </a:r>
            <a:endParaRPr lang="en-US" altLang="en-US" sz="2400" dirty="0">
              <a:latin typeface="Comic Sans MS" pitchFamily="66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201070" y="1622921"/>
            <a:ext cx="4445497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latin typeface="Comic Sans MS" pitchFamily="66" charset="0"/>
              </a:rPr>
              <a:t>* create equivalent fraction</a:t>
            </a:r>
            <a:endParaRPr lang="en-US" altLang="en-US" sz="2400" dirty="0"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581" y="2823028"/>
            <a:ext cx="4250055" cy="3329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www.freemathhelp.com/images/lessons/commonde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496" y="2519346"/>
            <a:ext cx="2911504" cy="2019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915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  <p:bldP spid="114693" grpId="0"/>
      <p:bldP spid="15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5CA6F-7598-4303-B53D-7496CB1909C7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719263" y="145824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s</a:t>
            </a:r>
            <a:r>
              <a:rPr lang="en-US" altLang="en-US" sz="4000" dirty="0" smtClean="0">
                <a:latin typeface="Comic Sans MS" pitchFamily="66" charset="0"/>
              </a:rPr>
              <a:t>ubtracting fractions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611312" y="736242"/>
            <a:ext cx="7553325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</a:t>
            </a:r>
            <a:r>
              <a:rPr lang="en-US" altLang="en-US" sz="3200" dirty="0">
                <a:latin typeface="Comic Sans MS" pitchFamily="66" charset="0"/>
              </a:rPr>
              <a:t>i</a:t>
            </a:r>
            <a:r>
              <a:rPr lang="en-US" altLang="en-US" sz="3200" dirty="0" smtClean="0">
                <a:latin typeface="Comic Sans MS" pitchFamily="66" charset="0"/>
              </a:rPr>
              <a:t>f the </a:t>
            </a:r>
            <a:r>
              <a:rPr lang="en-US" altLang="en-US" sz="3200" dirty="0" smtClean="0">
                <a:latin typeface="Comic Sans MS" pitchFamily="66" charset="0"/>
              </a:rPr>
              <a:t>denominators are the SAME: 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652587" y="1434863"/>
            <a:ext cx="7512050" cy="785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omic Sans MS" pitchFamily="66" charset="0"/>
              </a:rPr>
              <a:t>* </a:t>
            </a:r>
            <a:r>
              <a:rPr lang="en-US" altLang="en-US" sz="2800" dirty="0" smtClean="0">
                <a:latin typeface="Comic Sans MS" pitchFamily="66" charset="0"/>
              </a:rPr>
              <a:t>subtract the numerators as if they are whole numbers</a:t>
            </a:r>
            <a:endParaRPr lang="en-US" altLang="en-US" sz="2800" dirty="0"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smtClean="0">
                <a:latin typeface="Comic Sans MS" pitchFamily="66" charset="0"/>
              </a:rPr>
              <a:t>©2014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10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31949" y="2543318"/>
            <a:ext cx="7512050" cy="44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omic Sans MS" pitchFamily="66" charset="0"/>
              </a:rPr>
              <a:t>* </a:t>
            </a:r>
            <a:r>
              <a:rPr lang="en-US" altLang="en-US" sz="2800" dirty="0">
                <a:latin typeface="Comic Sans MS" pitchFamily="66" charset="0"/>
              </a:rPr>
              <a:t>l</a:t>
            </a:r>
            <a:r>
              <a:rPr lang="en-US" altLang="en-US" sz="2800" dirty="0" smtClean="0">
                <a:latin typeface="Comic Sans MS" pitchFamily="66" charset="0"/>
              </a:rPr>
              <a:t>eave the denominators the same</a:t>
            </a:r>
            <a:endParaRPr lang="en-US" altLang="en-US" sz="2800" dirty="0">
              <a:latin typeface="Comic Sans MS" pitchFamily="66" charset="0"/>
            </a:endParaRPr>
          </a:p>
        </p:txBody>
      </p:sp>
      <p:pic>
        <p:nvPicPr>
          <p:cNvPr id="3074" name="Picture 2" descr="http://image.mathcaptain.com/cms/images/88/like-fractions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318" y="3098800"/>
            <a:ext cx="46958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283" y="5014380"/>
            <a:ext cx="2301716" cy="784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http://www.helpingwithmath.com/images/fra_ex1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318" y="5143710"/>
            <a:ext cx="4269105" cy="97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963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  <p:bldP spid="11469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5CA6F-7598-4303-B53D-7496CB1909C7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719263" y="145824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 smtClean="0">
                <a:latin typeface="Comic Sans MS" pitchFamily="66" charset="0"/>
              </a:rPr>
              <a:t>subtracting fractions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501464" y="948576"/>
            <a:ext cx="7663173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</a:t>
            </a:r>
            <a:r>
              <a:rPr lang="en-US" altLang="en-US" sz="3200" dirty="0">
                <a:latin typeface="Comic Sans MS" pitchFamily="66" charset="0"/>
              </a:rPr>
              <a:t>i</a:t>
            </a:r>
            <a:r>
              <a:rPr lang="en-US" altLang="en-US" sz="3200" dirty="0" smtClean="0">
                <a:latin typeface="Comic Sans MS" pitchFamily="66" charset="0"/>
              </a:rPr>
              <a:t>f the </a:t>
            </a:r>
            <a:r>
              <a:rPr lang="en-US" altLang="en-US" sz="3200" dirty="0" smtClean="0">
                <a:latin typeface="Comic Sans MS" pitchFamily="66" charset="0"/>
              </a:rPr>
              <a:t>denominators are DIFFERENT: 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719263" y="2131548"/>
            <a:ext cx="7512050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Comic Sans MS" pitchFamily="66" charset="0"/>
              </a:rPr>
              <a:t>* </a:t>
            </a:r>
            <a:r>
              <a:rPr lang="en-US" altLang="en-US" sz="2400" dirty="0" smtClean="0">
                <a:latin typeface="Comic Sans MS" pitchFamily="66" charset="0"/>
              </a:rPr>
              <a:t>once denominators are the same, subtract numerators</a:t>
            </a:r>
            <a:endParaRPr lang="en-US" altLang="en-US" sz="2400" dirty="0"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dirty="0" smtClean="0">
                <a:latin typeface="Comic Sans MS" pitchFamily="66" charset="0"/>
              </a:rPr>
              <a:t>©2014 </a:t>
            </a:r>
            <a:r>
              <a:rPr lang="en-US" altLang="en-US" sz="1200" dirty="0">
                <a:latin typeface="Comic Sans MS" pitchFamily="66" charset="0"/>
              </a:rPr>
              <a:t>Caryn Dingman </a:t>
            </a:r>
            <a:endParaRPr lang="en-US" altLang="en-US" sz="1200" dirty="0" smtClean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200" dirty="0" smtClean="0">
                <a:latin typeface="Comic Sans MS" pitchFamily="66" charset="0"/>
              </a:rPr>
              <a:t>www.mrsdingman.com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49788" y="6399885"/>
            <a:ext cx="35480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200" dirty="0">
                <a:latin typeface="Comic Sans MS" pitchFamily="66" charset="0"/>
              </a:rPr>
              <a:t>enVision Topic </a:t>
            </a:r>
            <a:r>
              <a:rPr lang="en-US" altLang="en-US" sz="1200" dirty="0" smtClean="0">
                <a:latin typeface="Comic Sans MS" pitchFamily="66" charset="0"/>
              </a:rPr>
              <a:t>10</a:t>
            </a:r>
            <a:endParaRPr lang="en-US" altLang="en-US" sz="12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200" dirty="0">
                <a:latin typeface="Comic Sans MS" pitchFamily="66" charset="0"/>
              </a:rPr>
              <a:t>PA </a:t>
            </a:r>
            <a:r>
              <a:rPr lang="en-US" altLang="en-US" sz="1200" dirty="0" smtClean="0">
                <a:latin typeface="Comic Sans MS" pitchFamily="66" charset="0"/>
              </a:rPr>
              <a:t>Core Assessment </a:t>
            </a:r>
            <a:r>
              <a:rPr lang="en-US" altLang="en-US" sz="1200" dirty="0">
                <a:latin typeface="Comic Sans MS" pitchFamily="66" charset="0"/>
              </a:rPr>
              <a:t>Anchor </a:t>
            </a:r>
            <a:r>
              <a:rPr lang="en-US" altLang="en-US" sz="1200" dirty="0" smtClean="0">
                <a:latin typeface="Comic Sans MS" pitchFamily="66" charset="0"/>
              </a:rPr>
              <a:t>MO5.A-F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52587" y="1622921"/>
            <a:ext cx="3287402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latin typeface="Comic Sans MS" pitchFamily="66" charset="0"/>
              </a:rPr>
              <a:t>* </a:t>
            </a:r>
            <a:r>
              <a:rPr lang="en-US" altLang="en-US" sz="2400" dirty="0">
                <a:latin typeface="Comic Sans MS" pitchFamily="66" charset="0"/>
              </a:rPr>
              <a:t>f</a:t>
            </a:r>
            <a:r>
              <a:rPr lang="en-US" altLang="en-US" sz="2400" dirty="0" smtClean="0">
                <a:latin typeface="Comic Sans MS" pitchFamily="66" charset="0"/>
              </a:rPr>
              <a:t>ind the LCM</a:t>
            </a:r>
            <a:endParaRPr lang="en-US" altLang="en-US" sz="2400" dirty="0">
              <a:latin typeface="Comic Sans MS" pitchFamily="66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201070" y="1622921"/>
            <a:ext cx="4445497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latin typeface="Comic Sans MS" pitchFamily="66" charset="0"/>
              </a:rPr>
              <a:t>* create equivalent fraction</a:t>
            </a:r>
            <a:endParaRPr lang="en-US" altLang="en-US" sz="2400" dirty="0">
              <a:latin typeface="Comic Sans MS" pitchFamily="66" charset="0"/>
            </a:endParaRPr>
          </a:p>
        </p:txBody>
      </p:sp>
      <p:pic>
        <p:nvPicPr>
          <p:cNvPr id="4102" name="Picture 6" descr="http://tppma103.wikispaces.com/file/view/Subtract%20Fractions%20with%20steps.jpg/379636252/Subtract%20Fractions%20with%20ste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543" y="2584573"/>
            <a:ext cx="4041648" cy="379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500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  <p:bldP spid="114693" grpId="0"/>
      <p:bldP spid="15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5CA6F-7598-4303-B53D-7496CB1909C7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719263" y="145824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 smtClean="0">
                <a:latin typeface="Comic Sans MS" pitchFamily="66" charset="0"/>
              </a:rPr>
              <a:t>adding</a:t>
            </a:r>
            <a:r>
              <a:rPr lang="en-US" altLang="en-US" sz="4000" dirty="0" smtClean="0">
                <a:latin typeface="Comic Sans MS" pitchFamily="66" charset="0"/>
              </a:rPr>
              <a:t> mixed numbers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501464" y="948576"/>
            <a:ext cx="7663173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</a:t>
            </a:r>
            <a:r>
              <a:rPr lang="en-US" altLang="en-US" sz="3200" dirty="0">
                <a:latin typeface="Comic Sans MS" pitchFamily="66" charset="0"/>
              </a:rPr>
              <a:t>i</a:t>
            </a:r>
            <a:r>
              <a:rPr lang="en-US" altLang="en-US" sz="3200" dirty="0" smtClean="0">
                <a:latin typeface="Comic Sans MS" pitchFamily="66" charset="0"/>
              </a:rPr>
              <a:t>f the </a:t>
            </a:r>
            <a:r>
              <a:rPr lang="en-US" altLang="en-US" sz="3200" dirty="0" smtClean="0">
                <a:latin typeface="Comic Sans MS" pitchFamily="66" charset="0"/>
              </a:rPr>
              <a:t>denominators are the SAME: 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dirty="0" smtClean="0">
                <a:latin typeface="Comic Sans MS" pitchFamily="66" charset="0"/>
              </a:rPr>
              <a:t>©2014 </a:t>
            </a:r>
            <a:r>
              <a:rPr lang="en-US" altLang="en-US" sz="1200" dirty="0">
                <a:latin typeface="Comic Sans MS" pitchFamily="66" charset="0"/>
              </a:rPr>
              <a:t>Caryn Dingman </a:t>
            </a:r>
            <a:endParaRPr lang="en-US" altLang="en-US" sz="1200" dirty="0" smtClean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200" dirty="0" smtClean="0">
                <a:latin typeface="Comic Sans MS" pitchFamily="66" charset="0"/>
              </a:rPr>
              <a:t>www.mrsdingman.com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49788" y="6399885"/>
            <a:ext cx="35480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200" dirty="0">
                <a:latin typeface="Comic Sans MS" pitchFamily="66" charset="0"/>
              </a:rPr>
              <a:t>enVision Topic </a:t>
            </a:r>
            <a:r>
              <a:rPr lang="en-US" altLang="en-US" sz="1200" dirty="0" smtClean="0">
                <a:latin typeface="Comic Sans MS" pitchFamily="66" charset="0"/>
              </a:rPr>
              <a:t>10</a:t>
            </a:r>
            <a:endParaRPr lang="en-US" altLang="en-US" sz="12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200" dirty="0">
                <a:latin typeface="Comic Sans MS" pitchFamily="66" charset="0"/>
              </a:rPr>
              <a:t>PA </a:t>
            </a:r>
            <a:r>
              <a:rPr lang="en-US" altLang="en-US" sz="1200" dirty="0" smtClean="0">
                <a:latin typeface="Comic Sans MS" pitchFamily="66" charset="0"/>
              </a:rPr>
              <a:t>Core Assessment </a:t>
            </a:r>
            <a:r>
              <a:rPr lang="en-US" altLang="en-US" sz="1200" dirty="0">
                <a:latin typeface="Comic Sans MS" pitchFamily="66" charset="0"/>
              </a:rPr>
              <a:t>Anchor </a:t>
            </a:r>
            <a:r>
              <a:rPr lang="en-US" altLang="en-US" sz="1200" dirty="0" smtClean="0">
                <a:latin typeface="Comic Sans MS" pitchFamily="66" charset="0"/>
              </a:rPr>
              <a:t>MO5.A-F</a:t>
            </a:r>
            <a:endParaRPr lang="en-US" altLang="en-US" sz="1200" dirty="0">
              <a:latin typeface="Comic Sans MS" pitchFamily="66" charset="0"/>
            </a:endParaRPr>
          </a:p>
        </p:txBody>
      </p:sp>
      <p:pic>
        <p:nvPicPr>
          <p:cNvPr id="6146" name="Picture 2" descr="http://www.bvps.org/cshannon/images/AddSub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7" y="3712387"/>
            <a:ext cx="3214688" cy="255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mathnstuff.com/math/spoken/here/2class/70/fracta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821" y="1623552"/>
            <a:ext cx="4131945" cy="246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5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5CA6F-7598-4303-B53D-7496CB1909C7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719263" y="145824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 smtClean="0">
                <a:latin typeface="Comic Sans MS" pitchFamily="66" charset="0"/>
              </a:rPr>
              <a:t>adding</a:t>
            </a:r>
            <a:r>
              <a:rPr lang="en-US" altLang="en-US" sz="4000" dirty="0" smtClean="0">
                <a:latin typeface="Comic Sans MS" pitchFamily="66" charset="0"/>
              </a:rPr>
              <a:t> mixed numbers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501464" y="948576"/>
            <a:ext cx="7663173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</a:t>
            </a:r>
            <a:r>
              <a:rPr lang="en-US" altLang="en-US" sz="3200" dirty="0">
                <a:latin typeface="Comic Sans MS" pitchFamily="66" charset="0"/>
              </a:rPr>
              <a:t>i</a:t>
            </a:r>
            <a:r>
              <a:rPr lang="en-US" altLang="en-US" sz="3200" dirty="0" smtClean="0">
                <a:latin typeface="Comic Sans MS" pitchFamily="66" charset="0"/>
              </a:rPr>
              <a:t>f the </a:t>
            </a:r>
            <a:r>
              <a:rPr lang="en-US" altLang="en-US" sz="3200" dirty="0" smtClean="0">
                <a:latin typeface="Comic Sans MS" pitchFamily="66" charset="0"/>
              </a:rPr>
              <a:t>denominators are DIFFERENT: 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dirty="0" smtClean="0">
                <a:latin typeface="Comic Sans MS" pitchFamily="66" charset="0"/>
              </a:rPr>
              <a:t>©2014 </a:t>
            </a:r>
            <a:r>
              <a:rPr lang="en-US" altLang="en-US" sz="1200" dirty="0">
                <a:latin typeface="Comic Sans MS" pitchFamily="66" charset="0"/>
              </a:rPr>
              <a:t>Caryn Dingman </a:t>
            </a:r>
            <a:endParaRPr lang="en-US" altLang="en-US" sz="1200" dirty="0" smtClean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200" dirty="0" smtClean="0">
                <a:latin typeface="Comic Sans MS" pitchFamily="66" charset="0"/>
              </a:rPr>
              <a:t>www.mrsdingman.com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49788" y="6399885"/>
            <a:ext cx="35480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200" dirty="0">
                <a:latin typeface="Comic Sans MS" pitchFamily="66" charset="0"/>
              </a:rPr>
              <a:t>enVision Topic </a:t>
            </a:r>
            <a:r>
              <a:rPr lang="en-US" altLang="en-US" sz="1200" dirty="0" smtClean="0">
                <a:latin typeface="Comic Sans MS" pitchFamily="66" charset="0"/>
              </a:rPr>
              <a:t>10</a:t>
            </a:r>
            <a:endParaRPr lang="en-US" altLang="en-US" sz="12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200" dirty="0">
                <a:latin typeface="Comic Sans MS" pitchFamily="66" charset="0"/>
              </a:rPr>
              <a:t>PA </a:t>
            </a:r>
            <a:r>
              <a:rPr lang="en-US" altLang="en-US" sz="1200" dirty="0" smtClean="0">
                <a:latin typeface="Comic Sans MS" pitchFamily="66" charset="0"/>
              </a:rPr>
              <a:t>Core Assessment </a:t>
            </a:r>
            <a:r>
              <a:rPr lang="en-US" altLang="en-US" sz="1200" dirty="0">
                <a:latin typeface="Comic Sans MS" pitchFamily="66" charset="0"/>
              </a:rPr>
              <a:t>Anchor </a:t>
            </a:r>
            <a:r>
              <a:rPr lang="en-US" altLang="en-US" sz="1200" dirty="0" smtClean="0">
                <a:latin typeface="Comic Sans MS" pitchFamily="66" charset="0"/>
              </a:rPr>
              <a:t>MO5.A-F</a:t>
            </a:r>
            <a:endParaRPr lang="en-US" altLang="en-US" sz="1200" dirty="0">
              <a:latin typeface="Comic Sans MS" pitchFamily="66" charset="0"/>
            </a:endParaRPr>
          </a:p>
        </p:txBody>
      </p:sp>
      <p:pic>
        <p:nvPicPr>
          <p:cNvPr id="2" name="Picture 2" descr="http://www.eduplace.com/math/mw/models/graphics/5_2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110" y="1434863"/>
            <a:ext cx="70294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enchantedlearning.com/math/fractions/gifs/addfraction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3911363"/>
            <a:ext cx="2752725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815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5CA6F-7598-4303-B53D-7496CB1909C7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719263" y="145824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 smtClean="0">
                <a:latin typeface="Comic Sans MS" pitchFamily="66" charset="0"/>
              </a:rPr>
              <a:t>subtracting mixed numbers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501464" y="948576"/>
            <a:ext cx="7663173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</a:t>
            </a:r>
            <a:r>
              <a:rPr lang="en-US" altLang="en-US" sz="3200" dirty="0">
                <a:latin typeface="Comic Sans MS" pitchFamily="66" charset="0"/>
              </a:rPr>
              <a:t>i</a:t>
            </a:r>
            <a:r>
              <a:rPr lang="en-US" altLang="en-US" sz="3200" dirty="0" smtClean="0">
                <a:latin typeface="Comic Sans MS" pitchFamily="66" charset="0"/>
              </a:rPr>
              <a:t>f the </a:t>
            </a:r>
            <a:r>
              <a:rPr lang="en-US" altLang="en-US" sz="3200" dirty="0" smtClean="0">
                <a:latin typeface="Comic Sans MS" pitchFamily="66" charset="0"/>
              </a:rPr>
              <a:t>denominators are the SAME: 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dirty="0" smtClean="0">
                <a:latin typeface="Comic Sans MS" pitchFamily="66" charset="0"/>
              </a:rPr>
              <a:t>©2014 </a:t>
            </a:r>
            <a:r>
              <a:rPr lang="en-US" altLang="en-US" sz="1200" dirty="0">
                <a:latin typeface="Comic Sans MS" pitchFamily="66" charset="0"/>
              </a:rPr>
              <a:t>Caryn Dingman </a:t>
            </a:r>
            <a:endParaRPr lang="en-US" altLang="en-US" sz="1200" dirty="0" smtClean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200" dirty="0" smtClean="0">
                <a:latin typeface="Comic Sans MS" pitchFamily="66" charset="0"/>
              </a:rPr>
              <a:t>www.mrsdingman.com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49788" y="6399885"/>
            <a:ext cx="35480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200" dirty="0">
                <a:latin typeface="Comic Sans MS" pitchFamily="66" charset="0"/>
              </a:rPr>
              <a:t>enVision Topic </a:t>
            </a:r>
            <a:r>
              <a:rPr lang="en-US" altLang="en-US" sz="1200" dirty="0" smtClean="0">
                <a:latin typeface="Comic Sans MS" pitchFamily="66" charset="0"/>
              </a:rPr>
              <a:t>10</a:t>
            </a:r>
            <a:endParaRPr lang="en-US" altLang="en-US" sz="12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200" dirty="0">
                <a:latin typeface="Comic Sans MS" pitchFamily="66" charset="0"/>
              </a:rPr>
              <a:t>PA </a:t>
            </a:r>
            <a:r>
              <a:rPr lang="en-US" altLang="en-US" sz="1200" dirty="0" smtClean="0">
                <a:latin typeface="Comic Sans MS" pitchFamily="66" charset="0"/>
              </a:rPr>
              <a:t>Core Assessment </a:t>
            </a:r>
            <a:r>
              <a:rPr lang="en-US" altLang="en-US" sz="1200" dirty="0">
                <a:latin typeface="Comic Sans MS" pitchFamily="66" charset="0"/>
              </a:rPr>
              <a:t>Anchor </a:t>
            </a:r>
            <a:r>
              <a:rPr lang="en-US" altLang="en-US" sz="1200" dirty="0" smtClean="0">
                <a:latin typeface="Comic Sans MS" pitchFamily="66" charset="0"/>
              </a:rPr>
              <a:t>MO5.A-F</a:t>
            </a:r>
            <a:endParaRPr lang="en-US" altLang="en-US" sz="1200" dirty="0">
              <a:latin typeface="Comic Sans MS" pitchFamily="66" charset="0"/>
            </a:endParaRPr>
          </a:p>
        </p:txBody>
      </p:sp>
      <p:pic>
        <p:nvPicPr>
          <p:cNvPr id="8200" name="Picture 8" descr="http://www.basic-math-explained.com/images/subFrac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341" y="3059784"/>
            <a:ext cx="310515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http://www.studyzone.org/mtestprep/math8/e/subtrm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13" y="2231108"/>
            <a:ext cx="2428875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095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theme/theme1.xml><?xml version="1.0" encoding="utf-8"?>
<a:theme xmlns:a="http://schemas.openxmlformats.org/drawingml/2006/main" name="Classroom expectations">
  <a:themeElements>
    <a:clrScheme name="Classroom expectatio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room expectation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room expec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647</TotalTime>
  <Words>319</Words>
  <Application>Microsoft Office PowerPoint</Application>
  <PresentationFormat>On-screen Show (4:3)</PresentationFormat>
  <Paragraphs>88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Classroom expectations</vt:lpstr>
      <vt:lpstr>Math Vocabulary Numbers and Operations M05.A-F  add &amp; subtract fractions &amp; mixed numbers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Caryn</dc:creator>
  <cp:lastModifiedBy>Caryn</cp:lastModifiedBy>
  <cp:revision>176</cp:revision>
  <dcterms:created xsi:type="dcterms:W3CDTF">2010-10-25T09:59:57Z</dcterms:created>
  <dcterms:modified xsi:type="dcterms:W3CDTF">2014-07-14T12:09:40Z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