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2"/>
  </p:notes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5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CCFF"/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86" autoAdjust="0"/>
  </p:normalViewPr>
  <p:slideViewPr>
    <p:cSldViewPr snapToGrid="0">
      <p:cViewPr>
        <p:scale>
          <a:sx n="60" d="100"/>
          <a:sy n="60" d="100"/>
        </p:scale>
        <p:origin x="-162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5DA0759-3AF1-48EA-9B7D-DCEE89D0B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BE9A4-1CD1-47C1-9156-B146B0A8403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3780D-6CC5-418F-B9F7-795E8D97B0C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289A6-0273-4802-8934-6677EE7FA2A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1D176-105A-4D31-8AB1-0CABBE9F517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473B8-392D-47A7-8511-6C05182E9A6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D2F49-7E02-4E60-915A-961C6392A37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3780D-6CC5-418F-B9F7-795E8D97B0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3780D-6CC5-418F-B9F7-795E8D97B0C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3780D-6CC5-418F-B9F7-795E8D97B0C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3780D-6CC5-418F-B9F7-795E8D97B0C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29891-3FBC-42D7-A8D0-5E6A80E38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578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0E7E-7BAA-4EEF-A106-683678326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66707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485A-F484-4601-B33A-704A35A43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57836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8D23-DEDF-47F2-92EB-A44B0063E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93670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FCA0-E6BE-4D62-9534-D38926419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3810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8C39-E7C9-45B4-8DC5-3B1AA8886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2860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15F4-CE4A-4A78-BC99-08907A1FC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3190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AA79-9360-4A51-9543-765F48E138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2977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BE16-38E8-40F0-9742-E6CF48287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05824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4C6E-D647-44BB-875D-ED6F8CACD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69156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48B1F-8F16-4BA8-BE3C-41F2C7996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86829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342E15A-D34A-4C98-BA47-E074CCC3B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>
                <a:solidFill>
                  <a:schemeClr val="tx1"/>
                </a:solidFill>
                <a:latin typeface="Comic Sans MS" panose="030F0702030302020204" pitchFamily="66" charset="0"/>
              </a:rPr>
              <a:t>M05.A-T</a:t>
            </a:r>
            <a:r>
              <a:rPr lang="en-US" dirty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dividing whole numbers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4 and Topic 5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422900" y="5507038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©</a:t>
            </a:r>
            <a:r>
              <a:rPr lang="en-US" altLang="en-US" sz="2000" dirty="0" smtClean="0">
                <a:latin typeface="Comic Sans MS" pitchFamily="66" charset="0"/>
              </a:rPr>
              <a:t>2011-2016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2520-62E1-4A27-8AF4-0FF3C6BEA12A}" type="slidenum">
              <a:rPr lang="en-US" altLang="en-US">
                <a:latin typeface="Comic Sans MS" panose="030F0702030302020204" pitchFamily="66" charset="0"/>
              </a:rPr>
              <a:pPr/>
              <a:t>10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1741488" y="184216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p</a:t>
            </a:r>
            <a:r>
              <a:rPr lang="en-US" altLang="en-US" sz="4000" dirty="0" smtClean="0">
                <a:latin typeface="Comic Sans MS" pitchFamily="66" charset="0"/>
              </a:rPr>
              <a:t>atterns to divide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1481957" y="1104643"/>
            <a:ext cx="755168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* find the whole number fact you know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649947" y="6378574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03330" y="633888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166" y="1846279"/>
            <a:ext cx="3178969" cy="210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54" y="4728089"/>
            <a:ext cx="2405063" cy="44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791" y="2429685"/>
            <a:ext cx="1702594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385" y="4519664"/>
            <a:ext cx="1905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937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CE6C-359B-47F5-B53A-C23C7C9DA8DB}" type="slidenum">
              <a:rPr lang="en-US" altLang="en-US">
                <a:latin typeface="Comic Sans MS" panose="030F0702030302020204" pitchFamily="66" charset="0"/>
              </a:rPr>
              <a:pPr/>
              <a:t>2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1741488" y="19616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dividend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1784350" y="865188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number you divide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741488" y="1668847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tells how many in all</a:t>
            </a:r>
          </a:p>
        </p:txBody>
      </p:sp>
      <p:pic>
        <p:nvPicPr>
          <p:cNvPr id="147464" name="Picture 8" descr="divid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206" y="2429703"/>
            <a:ext cx="16002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3756025" y="2793241"/>
            <a:ext cx="2960688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0000"/>
                </a:solidFill>
                <a:latin typeface="Comic Sans MS" pitchFamily="66" charset="0"/>
              </a:rPr>
              <a:t>dividend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54847" y="6378573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306" y="4129441"/>
            <a:ext cx="2215991" cy="424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846" y="4599500"/>
            <a:ext cx="1264920" cy="7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498" y="4172780"/>
            <a:ext cx="74676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252" y="4129441"/>
            <a:ext cx="21669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797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/>
      <p:bldP spid="147462" grpId="0"/>
      <p:bldP spid="1474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18B21-B778-4FB6-8B5E-EC75859AED06}" type="slidenum">
              <a:rPr lang="en-US" altLang="en-US">
                <a:latin typeface="Comic Sans MS" panose="030F0702030302020204" pitchFamily="66" charset="0"/>
              </a:rPr>
              <a:pPr/>
              <a:t>3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divisor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784350" y="1347788"/>
            <a:ext cx="6989763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number used to divide another number</a:t>
            </a:r>
          </a:p>
        </p:txBody>
      </p:sp>
      <p:pic>
        <p:nvPicPr>
          <p:cNvPr id="149513" name="Picture 9" descr="divis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932" y="2851998"/>
            <a:ext cx="15621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1741488" y="2446309"/>
            <a:ext cx="185261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0000"/>
                </a:solidFill>
                <a:latin typeface="Comic Sans MS" pitchFamily="66" charset="0"/>
              </a:rPr>
              <a:t>divisor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439901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93284" y="6378573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249" y="5044943"/>
            <a:ext cx="1386840" cy="71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633" y="4515680"/>
            <a:ext cx="2215991" cy="424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315" y="4515680"/>
            <a:ext cx="74676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065" y="5173847"/>
            <a:ext cx="1702594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858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  <p:bldP spid="1495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75C9-8906-4E4A-935C-8B5DF6D83A51}" type="slidenum">
              <a:rPr lang="en-US" altLang="en-US">
                <a:latin typeface="Comic Sans MS" panose="030F0702030302020204" pitchFamily="66" charset="0"/>
              </a:rPr>
              <a:pPr/>
              <a:t>4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1762918" y="211931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quotient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1805780" y="872907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answer to a division problem </a:t>
            </a:r>
          </a:p>
        </p:txBody>
      </p:sp>
      <p:pic>
        <p:nvPicPr>
          <p:cNvPr id="151560" name="Picture 8" descr="quoti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117" y="2130499"/>
            <a:ext cx="14478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3662917" y="1687565"/>
            <a:ext cx="2481263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0000"/>
                </a:solidFill>
                <a:latin typeface="Comic Sans MS" pitchFamily="66" charset="0"/>
              </a:rPr>
              <a:t>quotient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630971" y="6378574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84354" y="6338886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434" y="3810887"/>
            <a:ext cx="21336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14462" y="4738092"/>
            <a:ext cx="2217683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quotient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202890" y="4280032"/>
            <a:ext cx="0" cy="458060"/>
          </a:xfrm>
          <a:prstGeom prst="straightConnector1">
            <a:avLst/>
          </a:prstGeom>
          <a:solidFill>
            <a:srgbClr val="C0C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489" y="2915537"/>
            <a:ext cx="628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967" y="3102049"/>
            <a:ext cx="10668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300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  <p:bldP spid="151561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F2E-BED6-4C8E-A238-70B1040A800F}" type="slidenum">
              <a:rPr lang="en-US" altLang="en-US">
                <a:latin typeface="Comic Sans MS" panose="030F0702030302020204" pitchFamily="66" charset="0"/>
              </a:rPr>
              <a:pPr/>
              <a:t>5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1762918" y="211931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remainder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1784350" y="934710"/>
            <a:ext cx="6989763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number that may be left after division problem is complete</a:t>
            </a:r>
          </a:p>
        </p:txBody>
      </p:sp>
      <p:pic>
        <p:nvPicPr>
          <p:cNvPr id="153610" name="Picture 10" descr="remainder-7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74" y="2320315"/>
            <a:ext cx="3101975" cy="165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1.bp.blogspot.com/-A49f5Wxxc2s/UFWjK56HaXI/AAAAAAAAA0E/jk7qAA02C7I/s1600/remainder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470" y="3555364"/>
            <a:ext cx="5383530" cy="282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633298" y="639841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586681" y="6358729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94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2520-62E1-4A27-8AF4-0FF3C6BEA12A}" type="slidenum">
              <a:rPr lang="en-US" altLang="en-US">
                <a:latin typeface="Comic Sans MS" panose="030F0702030302020204" pitchFamily="66" charset="0"/>
              </a:rPr>
              <a:pPr/>
              <a:t>6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interpret the remainder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1784350" y="1347788"/>
            <a:ext cx="7359650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deciding what to do with a number that may be left after division problem is complete</a:t>
            </a: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1741488" y="2740025"/>
            <a:ext cx="6965950" cy="1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3 choices:</a:t>
            </a:r>
          </a:p>
          <a:p>
            <a:pPr marL="0" indent="0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1.) Drop it: drop the </a:t>
            </a:r>
            <a:r>
              <a:rPr lang="en-US" altLang="en-US" sz="2800" dirty="0">
                <a:latin typeface="Comic Sans MS" pitchFamily="66" charset="0"/>
              </a:rPr>
              <a:t>remainder- do not use it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1784350" y="4317125"/>
            <a:ext cx="7402512" cy="78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2.) Round it: round </a:t>
            </a:r>
            <a:r>
              <a:rPr lang="en-US" altLang="en-US" sz="2800" dirty="0">
                <a:latin typeface="Comic Sans MS" pitchFamily="66" charset="0"/>
              </a:rPr>
              <a:t>the quotient to the next highest whole number</a:t>
            </a:r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1784350" y="5314212"/>
            <a:ext cx="6943725" cy="781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3</a:t>
            </a:r>
            <a:r>
              <a:rPr lang="en-US" altLang="en-US" sz="2800" dirty="0" smtClean="0">
                <a:latin typeface="Comic Sans MS" pitchFamily="66" charset="0"/>
              </a:rPr>
              <a:t>.) Share it: use </a:t>
            </a:r>
            <a:r>
              <a:rPr lang="en-US" altLang="en-US" sz="2800" dirty="0">
                <a:latin typeface="Comic Sans MS" pitchFamily="66" charset="0"/>
              </a:rPr>
              <a:t>the remainder to make a fraction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741488" y="639841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94871" y="6358729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60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  <p:bldP spid="155655" grpId="0"/>
      <p:bldP spid="155656" grpId="0"/>
      <p:bldP spid="1556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2520-62E1-4A27-8AF4-0FF3C6BEA12A}" type="slidenum">
              <a:rPr lang="en-US" altLang="en-US">
                <a:latin typeface="Comic Sans MS" panose="030F0702030302020204" pitchFamily="66" charset="0"/>
              </a:rPr>
              <a:pPr/>
              <a:t>7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5199063" y="345418"/>
            <a:ext cx="3944937" cy="152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Round It Example: </a:t>
            </a:r>
          </a:p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interpret </a:t>
            </a:r>
            <a:r>
              <a:rPr lang="en-US" altLang="en-US" sz="3200" dirty="0">
                <a:latin typeface="Comic Sans MS" pitchFamily="66" charset="0"/>
              </a:rPr>
              <a:t>the remainder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741488" y="639841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94871" y="6358729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323193"/>
            <a:ext cx="3688080" cy="585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671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2520-62E1-4A27-8AF4-0FF3C6BEA12A}" type="slidenum">
              <a:rPr lang="en-US" altLang="en-US">
                <a:latin typeface="Comic Sans MS" panose="030F0702030302020204" pitchFamily="66" charset="0"/>
              </a:rPr>
              <a:pPr/>
              <a:t>8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5483980" y="345418"/>
            <a:ext cx="3660020" cy="152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Drop</a:t>
            </a:r>
            <a:r>
              <a:rPr lang="en-US" altLang="en-US" sz="3200" dirty="0" smtClean="0">
                <a:latin typeface="Comic Sans MS" pitchFamily="66" charset="0"/>
              </a:rPr>
              <a:t> It Example: </a:t>
            </a:r>
          </a:p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interpret </a:t>
            </a:r>
            <a:r>
              <a:rPr lang="en-US" altLang="en-US" sz="3200" dirty="0">
                <a:latin typeface="Comic Sans MS" pitchFamily="66" charset="0"/>
              </a:rPr>
              <a:t>the remainder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741488" y="639841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94871" y="6358729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060" y="211005"/>
            <a:ext cx="3550920" cy="595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934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2520-62E1-4A27-8AF4-0FF3C6BEA12A}" type="slidenum">
              <a:rPr lang="en-US" altLang="en-US">
                <a:latin typeface="Comic Sans MS" panose="030F0702030302020204" pitchFamily="66" charset="0"/>
              </a:rPr>
              <a:pPr/>
              <a:t>9</a:t>
            </a:fld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5180013" y="345418"/>
            <a:ext cx="3963987" cy="152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Share It Example: </a:t>
            </a:r>
          </a:p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latin typeface="Comic Sans MS" pitchFamily="66" charset="0"/>
              </a:rPr>
              <a:t>interpret </a:t>
            </a:r>
            <a:r>
              <a:rPr lang="en-US" altLang="en-US" sz="3200" dirty="0">
                <a:latin typeface="Comic Sans MS" pitchFamily="66" charset="0"/>
              </a:rPr>
              <a:t>the remainder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741488" y="639841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2011-2016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94871" y="6358729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4 &amp; Topic 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122266"/>
            <a:ext cx="3733800" cy="627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62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901</TotalTime>
  <Words>317</Words>
  <Application>Microsoft Office PowerPoint</Application>
  <PresentationFormat>On-screen Show 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Classroom expectations</vt:lpstr>
      <vt:lpstr>Math Vocabulary Numbers and Operations M05.A-T  dividing whole numbers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234</cp:revision>
  <dcterms:created xsi:type="dcterms:W3CDTF">2010-10-25T09:59:57Z</dcterms:created>
  <dcterms:modified xsi:type="dcterms:W3CDTF">2016-10-08T12:38:02Z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